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78" r:id="rId6"/>
    <p:sldId id="263" r:id="rId7"/>
    <p:sldId id="264" r:id="rId8"/>
    <p:sldId id="266" r:id="rId9"/>
    <p:sldId id="268" r:id="rId10"/>
    <p:sldId id="269" r:id="rId11"/>
    <p:sldId id="267" r:id="rId12"/>
    <p:sldId id="265" r:id="rId13"/>
    <p:sldId id="270" r:id="rId14"/>
    <p:sldId id="271" r:id="rId15"/>
    <p:sldId id="279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03EBD7-C8B6-8346-AB31-872F361B1DD3}">
          <p14:sldIdLst>
            <p14:sldId id="256"/>
            <p14:sldId id="257"/>
          </p14:sldIdLst>
        </p14:section>
        <p14:section name="Introduction" id="{54BD0699-C1D5-204F-A32B-0EFDBA3F934C}">
          <p14:sldIdLst>
            <p14:sldId id="259"/>
            <p14:sldId id="260"/>
            <p14:sldId id="278"/>
            <p14:sldId id="263"/>
            <p14:sldId id="264"/>
            <p14:sldId id="266"/>
            <p14:sldId id="268"/>
            <p14:sldId id="269"/>
          </p14:sldIdLst>
        </p14:section>
        <p14:section name="Linear Gravity Wave Model" id="{28DFF2B9-BEB8-624F-926B-3092CC572771}">
          <p14:sldIdLst>
            <p14:sldId id="267"/>
            <p14:sldId id="265"/>
            <p14:sldId id="270"/>
          </p14:sldIdLst>
        </p14:section>
        <p14:section name="Heating Rate" id="{D5F1AEC3-03D0-3649-BC37-1D8925B52F2A}">
          <p14:sldIdLst>
            <p14:sldId id="271"/>
            <p14:sldId id="279"/>
            <p14:sldId id="272"/>
          </p14:sldIdLst>
        </p14:section>
        <p14:section name="Conclusions" id="{19307563-76B9-F84D-B9DA-906D19C13891}">
          <p14:sldIdLst>
            <p14:sldId id="273"/>
          </p14:sldIdLst>
        </p14:section>
        <p14:section name="References" id="{F531CF80-8534-E546-BCC0-A34F1ADE01C5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3"/>
    <p:restoredTop sz="94710"/>
  </p:normalViewPr>
  <p:slideViewPr>
    <p:cSldViewPr snapToGrid="0" snapToObjects="1">
      <p:cViewPr>
        <p:scale>
          <a:sx n="130" d="100"/>
          <a:sy n="130" d="100"/>
        </p:scale>
        <p:origin x="140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2T19:28:59.548" idx="1">
    <p:pos x="-758" y="67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80FB2-4FF3-CF44-AFC8-E83E7221FB39}" type="datetimeFigureOut">
              <a:rPr kumimoji="1" lang="zh-CN" altLang="en-US" smtClean="0"/>
              <a:t>2019/5/25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9B9F0-AAA1-A240-84F0-44B6E5C5F4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38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796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65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38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0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27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50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52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46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463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174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50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8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5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72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59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42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22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97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4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9B9F0-AAA1-A240-84F0-44B6E5C5F43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81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4F148-E5B2-444A-8738-40CC90A347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25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png"/><Relationship Id="rId9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tiff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4.tiff"/><Relationship Id="rId7" Type="http://schemas.openxmlformats.org/officeDocument/2006/relationships/image" Target="../media/image41.png"/><Relationship Id="rId8" Type="http://schemas.openxmlformats.org/officeDocument/2006/relationships/image" Target="../media/image40.png"/><Relationship Id="rId9" Type="http://schemas.openxmlformats.org/officeDocument/2006/relationships/image" Target="../media/image42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tiff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3.tiff"/><Relationship Id="rId7" Type="http://schemas.openxmlformats.org/officeDocument/2006/relationships/image" Target="../media/image45.png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3.tiff"/><Relationship Id="rId7" Type="http://schemas.openxmlformats.org/officeDocument/2006/relationships/image" Target="../media/image54.emf"/><Relationship Id="rId8" Type="http://schemas.openxmlformats.org/officeDocument/2006/relationships/image" Target="../media/image55.tiff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" y="32315"/>
            <a:ext cx="2164229" cy="3525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97" y="32315"/>
            <a:ext cx="1145606" cy="3525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32" y="32315"/>
            <a:ext cx="280365" cy="2823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1481" y="978047"/>
            <a:ext cx="8641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Temperature Variability in Titan’s Upper Atmosphere:</a:t>
            </a:r>
          </a:p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The Role of Wave Dissipation</a:t>
            </a:r>
            <a:endParaRPr kumimoji="1" lang="zh-CN" altLang="en-US" sz="28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15885" y="3894635"/>
            <a:ext cx="5912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Lecturer: Xing Wang</a:t>
            </a:r>
            <a:r>
              <a:rPr kumimoji="1" lang="en-US" altLang="zh-CN" sz="2400" b="1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1,2  </a:t>
            </a:r>
          </a:p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Supervisors: Prof. Jun Cui</a:t>
            </a:r>
            <a:r>
              <a:rPr kumimoji="1" lang="en-US" altLang="zh-CN" b="1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1,4,5</a:t>
            </a:r>
            <a:r>
              <a:rPr kumimoji="1"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and Dr. Yuan Lian</a:t>
            </a:r>
            <a:r>
              <a:rPr kumimoji="1" lang="en-US" altLang="zh-CN" b="1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11483" y="4571464"/>
            <a:ext cx="367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May 27, 2019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Xining, Qinghai</a:t>
            </a:r>
          </a:p>
          <a:p>
            <a:r>
              <a:rPr kumimoji="1" lang="en-US" altLang="zh-CN" sz="14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✉</a:t>
            </a:r>
            <a:r>
              <a:rPr kumimoji="1" lang="en-US" altLang="zh-CN" sz="1400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wangxing@nao.cas.cn</a:t>
            </a:r>
            <a:endParaRPr kumimoji="1" lang="zh-CN" altLang="en-US" sz="1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6051" y="4672652"/>
            <a:ext cx="155983" cy="1559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27521" y="4668116"/>
            <a:ext cx="145530" cy="145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4281" y="5018993"/>
            <a:ext cx="877952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Key 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Laboratory of Lunar and Deep Space Exploration, National Astronomical Observatories, Chinese Academy of Sciences, Beijing 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100101, 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People’s Republic of 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China</a:t>
            </a:r>
          </a:p>
          <a:p>
            <a:pPr algn="ctr">
              <a:lnSpc>
                <a:spcPct val="150000"/>
              </a:lnSpc>
            </a:pPr>
            <a:r>
              <a:rPr lang="en-US" altLang="zh-CN" sz="11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School 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 Astronomy and Space Science, University of Chinese Academy of Sciences, Beijing 100049, People’s Republic of 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China</a:t>
            </a:r>
          </a:p>
          <a:p>
            <a:pPr algn="ctr">
              <a:lnSpc>
                <a:spcPct val="150000"/>
              </a:lnSpc>
            </a:pPr>
            <a:r>
              <a:rPr lang="en-US" altLang="zh-CN" sz="11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Aeolis 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Research, Pasadena, California 91107, United States of 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America</a:t>
            </a:r>
          </a:p>
          <a:p>
            <a:pPr algn="ctr">
              <a:lnSpc>
                <a:spcPct val="150000"/>
              </a:lnSpc>
            </a:pPr>
            <a:r>
              <a:rPr lang="en-US" altLang="zh-CN" sz="11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School 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 Atmospheric Sciences, Sun </a:t>
            </a:r>
            <a:r>
              <a:rPr lang="en-US" altLang="zh-CN" sz="1100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Yat-sen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University, Zhuhai, Guangdong 519082, People’s Republic of 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China</a:t>
            </a:r>
          </a:p>
          <a:p>
            <a:pPr algn="ctr">
              <a:lnSpc>
                <a:spcPct val="150000"/>
              </a:lnSpc>
            </a:pPr>
            <a:r>
              <a:rPr lang="en-US" altLang="zh-CN" sz="11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altLang="zh-CN" sz="11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Chinese </a:t>
            </a:r>
            <a:r>
              <a:rPr lang="en-US" altLang="zh-CN" sz="11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Academy of Sciences Center for Excellence in Comparative Planetology, Hefei, Anhui 230026, People’s Republic of China</a:t>
            </a:r>
            <a:endParaRPr lang="en-US" altLang="zh-CN" sz="110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1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81" y="6290645"/>
            <a:ext cx="559619" cy="5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1469" y="365126"/>
            <a:ext cx="450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Wave Dissipation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6" y="1973552"/>
            <a:ext cx="4037576" cy="27974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66" y="2008959"/>
            <a:ext cx="3338465" cy="14435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61" y="3427736"/>
            <a:ext cx="3279470" cy="14048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8217" y="4740327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Fulchignoni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et al. 2005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59028" y="4801004"/>
            <a:ext cx="32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Muller-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Wodarg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et al.2006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22861" y="5109708"/>
                <a:ext cx="9144000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☛The analysis of INMS data in Cui et al. 2013 showed that the observed waves are </a:t>
                </a:r>
                <a:r>
                  <a:rPr kumimoji="1" lang="en-US" altLang="zh-CN" sz="1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upward propagating </a:t>
                </a:r>
              </a:p>
              <a:p>
                <a:r>
                  <a:rPr kumimoji="1" lang="en-US" altLang="zh-CN" sz="1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gravity waves 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a characteristic wavelength of 700 km and a wave period of 10h;</a:t>
                </a:r>
              </a:p>
              <a:p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☛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Muller-</a:t>
                </a:r>
                <a:r>
                  <a:rPr kumimoji="1" lang="en-US" altLang="zh-CN" sz="16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Wodarg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et 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al.2006 obtained an energy flux of 3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10</a:t>
                </a:r>
                <a:r>
                  <a:rPr kumimoji="1" lang="en-US" altLang="zh-CN" sz="1600" baseline="30000" dirty="0">
                    <a:latin typeface="Times New Roman" charset="0"/>
                    <a:ea typeface="Cambria Math" charset="0"/>
                    <a:cs typeface="Cambria Math" charset="0"/>
                  </a:rPr>
                  <a:t>9 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eV cm</a:t>
                </a:r>
                <a:r>
                  <a:rPr kumimoji="1" lang="en-US" altLang="zh-CN" sz="1600" baseline="30000" dirty="0" smtClean="0">
                    <a:latin typeface="Times New Roman" charset="0"/>
                    <a:ea typeface="Cambria Math" charset="0"/>
                    <a:cs typeface="Cambria Math" charset="0"/>
                  </a:rPr>
                  <a:t>-2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s</a:t>
                </a:r>
                <a:r>
                  <a:rPr kumimoji="1" lang="en-US" altLang="zh-CN" sz="1600" baseline="30000" dirty="0" smtClean="0">
                    <a:latin typeface="Times New Roman" charset="0"/>
                    <a:ea typeface="Cambria Math" charset="0"/>
                    <a:cs typeface="Cambria Math" charset="0"/>
                  </a:rPr>
                  <a:t>-1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at 1200km;</a:t>
                </a:r>
                <a:endParaRPr kumimoji="1" lang="en-US" altLang="zh-CN" sz="1600" baseline="30000" dirty="0" smtClean="0">
                  <a:latin typeface="Times New Roman" charset="0"/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sz="1600" baseline="30000" dirty="0">
                    <a:latin typeface="Times New Roman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☛Snowden &amp; </a:t>
                </a:r>
                <a:r>
                  <a:rPr kumimoji="1" lang="en-US" altLang="zh-CN" sz="16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Yelle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et al. 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2014</a:t>
                </a:r>
                <a:r>
                  <a:rPr kumimoji="1" lang="en-US" altLang="zh-CN" sz="1600" dirty="0">
                    <a:latin typeface="Times New Roman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just estimated that the maximum heating rate due to viscous dissipation of </a:t>
                </a:r>
              </a:p>
              <a:p>
                <a:r>
                  <a:rPr kumimoji="1" lang="en-US" altLang="zh-CN" sz="1600" dirty="0">
                    <a:latin typeface="Times New Roman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  waves was about 30</a:t>
                </a:r>
                <a:r>
                  <a:rPr kumimoji="1" lang="en-US" altLang="zh-CN" sz="1600" dirty="0">
                    <a:latin typeface="Times New Roman" charset="0"/>
                    <a:ea typeface="Cambria Math" charset="0"/>
                    <a:cs typeface="Cambria Math" charset="0"/>
                  </a:rPr>
                  <a:t> eV 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cm</a:t>
                </a:r>
                <a:r>
                  <a:rPr kumimoji="1" lang="en-US" altLang="zh-CN" sz="1600" baseline="30000" dirty="0" smtClean="0">
                    <a:latin typeface="Times New Roman" charset="0"/>
                    <a:ea typeface="Cambria Math" charset="0"/>
                    <a:cs typeface="Cambria Math" charset="0"/>
                  </a:rPr>
                  <a:t>-3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1600" dirty="0">
                    <a:latin typeface="Times New Roman" charset="0"/>
                    <a:ea typeface="Cambria Math" charset="0"/>
                    <a:cs typeface="Cambria Math" charset="0"/>
                  </a:rPr>
                  <a:t>s</a:t>
                </a:r>
                <a:r>
                  <a:rPr kumimoji="1" lang="en-US" altLang="zh-CN" sz="1600" baseline="30000" dirty="0">
                    <a:latin typeface="Times New Roman" charset="0"/>
                    <a:ea typeface="Cambria Math" charset="0"/>
                    <a:cs typeface="Cambria Math" charset="0"/>
                  </a:rPr>
                  <a:t>-1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and the maximum cooling rate due to heat flux to be -9</a:t>
                </a:r>
                <a:r>
                  <a:rPr kumimoji="1" lang="en-US" altLang="zh-CN" sz="1600" dirty="0">
                    <a:latin typeface="Times New Roman" charset="0"/>
                    <a:ea typeface="Cambria Math" charset="0"/>
                    <a:cs typeface="Cambria Math" charset="0"/>
                  </a:rPr>
                  <a:t> eV 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cm</a:t>
                </a:r>
                <a:r>
                  <a:rPr kumimoji="1" lang="en-US" altLang="zh-CN" sz="1600" baseline="30000" dirty="0" smtClean="0">
                    <a:latin typeface="Times New Roman" charset="0"/>
                    <a:ea typeface="Cambria Math" charset="0"/>
                    <a:cs typeface="Cambria Math" charset="0"/>
                  </a:rPr>
                  <a:t>-3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1600" dirty="0">
                    <a:latin typeface="Times New Roman" charset="0"/>
                    <a:ea typeface="Cambria Math" charset="0"/>
                    <a:cs typeface="Cambria Math" charset="0"/>
                  </a:rPr>
                  <a:t>s</a:t>
                </a:r>
                <a:r>
                  <a:rPr kumimoji="1" lang="en-US" altLang="zh-CN" sz="1600" baseline="30000" dirty="0">
                    <a:latin typeface="Times New Roman" charset="0"/>
                    <a:ea typeface="Cambria Math" charset="0"/>
                    <a:cs typeface="Cambria Math" charset="0"/>
                  </a:rPr>
                  <a:t>-1</a:t>
                </a:r>
                <a:r>
                  <a:rPr kumimoji="1" lang="en-US" altLang="zh-CN" sz="1600" dirty="0" smtClean="0">
                    <a:latin typeface="Times New Roman" charset="0"/>
                    <a:ea typeface="Cambria Math" charset="0"/>
                    <a:cs typeface="Cambria Math" charset="0"/>
                  </a:rPr>
                  <a:t> .</a:t>
                </a:r>
              </a:p>
              <a:p>
                <a:endParaRPr kumimoji="1" lang="zh-CN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61" y="5109708"/>
                <a:ext cx="9144000" cy="1600438"/>
              </a:xfrm>
              <a:prstGeom prst="rect">
                <a:avLst/>
              </a:prstGeom>
              <a:blipFill rotWithShape="0">
                <a:blip r:embed="rId9"/>
                <a:stretch>
                  <a:fillRect l="-600" t="-1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779770" y="1088707"/>
            <a:ext cx="3084768" cy="830997"/>
          </a:xfrm>
          <a:prstGeom prst="rect">
            <a:avLst/>
          </a:prstGeom>
          <a:noFill/>
          <a:ln w="15875">
            <a:solidFill>
              <a:srgbClr val="1019D5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1019D5"/>
                </a:solidFill>
                <a:latin typeface="Times New Roman" charset="0"/>
                <a:ea typeface="Times New Roman" charset="0"/>
                <a:cs typeface="Times New Roman" charset="0"/>
              </a:rPr>
              <a:t>Wave structures were revealed by the </a:t>
            </a:r>
            <a:r>
              <a:rPr kumimoji="1" lang="en-US" altLang="zh-CN" sz="1600" dirty="0" smtClean="0">
                <a:solidFill>
                  <a:srgbClr val="1019D5"/>
                </a:solidFill>
                <a:latin typeface="Times New Roman" charset="0"/>
                <a:ea typeface="Times New Roman" charset="0"/>
                <a:cs typeface="Times New Roman" charset="0"/>
              </a:rPr>
              <a:t>Huygens Atmosphere Structure Instrument (HASI) </a:t>
            </a:r>
            <a:r>
              <a:rPr kumimoji="1" lang="en-US" altLang="zh-CN" sz="1600" dirty="0">
                <a:solidFill>
                  <a:srgbClr val="1019D5"/>
                </a:solidFill>
                <a:latin typeface="Times New Roman" charset="0"/>
                <a:ea typeface="Times New Roman" charset="0"/>
                <a:cs typeface="Times New Roman" charset="0"/>
              </a:rPr>
              <a:t>data;</a:t>
            </a:r>
            <a:endParaRPr kumimoji="1" lang="zh-CN" altLang="en-US" sz="1600" dirty="0">
              <a:solidFill>
                <a:srgbClr val="1019D5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19716" y="1073012"/>
            <a:ext cx="4887656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Typical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density perturbations of 10% in the upper atmosphere were inferred from the INMS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measurements of 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kumimoji="1" lang="en-US" altLang="zh-CN" sz="16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and CH</a:t>
            </a:r>
            <a:r>
              <a:rPr kumimoji="1" lang="en-US" altLang="zh-CN" sz="1600" baseline="-25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kumimoji="1"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 flipH="1" flipV="1">
            <a:off x="1657350" y="1945924"/>
            <a:ext cx="74357" cy="952806"/>
          </a:xfrm>
          <a:prstGeom prst="straightConnector1">
            <a:avLst/>
          </a:prstGeom>
          <a:ln w="25400">
            <a:solidFill>
              <a:srgbClr val="1019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5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469" y="365126"/>
            <a:ext cx="666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Linear Gravity Wave Model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469" y="1378279"/>
            <a:ext cx="900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☛We opt to use </a:t>
            </a:r>
            <a:r>
              <a:rPr kumimoji="1" lang="en-US" altLang="zh-CN" sz="1600" b="1" dirty="0" err="1" smtClean="0">
                <a:latin typeface="Times New Roman" charset="0"/>
                <a:ea typeface="Times New Roman" charset="0"/>
                <a:cs typeface="Times New Roman" charset="0"/>
              </a:rPr>
              <a:t>anelastic</a:t>
            </a:r>
            <a:r>
              <a:rPr kumimoji="1" lang="en-US" altLang="zh-CN" sz="1600" b="1" dirty="0" smtClean="0">
                <a:latin typeface="Times New Roman" charset="0"/>
                <a:ea typeface="Times New Roman" charset="0"/>
                <a:cs typeface="Times New Roman" charset="0"/>
              </a:rPr>
              <a:t> approximation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since it can filter out acoustic waves that have not been observed </a:t>
            </a:r>
          </a:p>
          <a:p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   in Titan’s atmosphere.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1469" y="1025436"/>
            <a:ext cx="270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Model Description:</a:t>
            </a:r>
            <a:endParaRPr kumimoji="1" lang="zh-CN" alt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591" y="1897678"/>
            <a:ext cx="78582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☛We assume that:</a:t>
            </a:r>
          </a:p>
          <a:p>
            <a:r>
              <a:rPr kumimoji="1"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     1.The background atmosphere is plane-parallel and hydrostatically balanced;</a:t>
            </a:r>
          </a:p>
          <a:p>
            <a:r>
              <a:rPr kumimoji="1"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     2.The background wind is zero or constant;</a:t>
            </a:r>
          </a:p>
          <a:p>
            <a:r>
              <a:rPr kumimoji="1"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     3.Coriolis effect can be ignored;</a:t>
            </a:r>
            <a:endParaRPr kumimoji="1" lang="zh-CN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470" y="2793239"/>
            <a:ext cx="487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smtClean="0">
                <a:latin typeface="Times New Roman" charset="0"/>
                <a:ea typeface="Times New Roman" charset="0"/>
                <a:cs typeface="Times New Roman" charset="0"/>
              </a:rPr>
              <a:t>☛The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resulting system of wave equations are: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983" y="3059707"/>
            <a:ext cx="4233389" cy="31994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69" y="3138378"/>
            <a:ext cx="3813039" cy="295912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 rot="20989302">
            <a:off x="3287587" y="3318316"/>
            <a:ext cx="1821572" cy="276999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Mass Continuity Equation</a:t>
            </a:r>
            <a:endParaRPr kumimoji="1" lang="zh-CN" altLang="en-US" sz="12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2232" y="3555464"/>
            <a:ext cx="1310866" cy="55442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 flipV="1">
            <a:off x="2536723" y="3342968"/>
            <a:ext cx="3323303" cy="599767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21468" y="4201586"/>
            <a:ext cx="3813039" cy="576891"/>
          </a:xfrm>
          <a:prstGeom prst="rect">
            <a:avLst/>
          </a:prstGeom>
          <a:noFill/>
          <a:ln w="222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大括号 28"/>
          <p:cNvSpPr/>
          <p:nvPr/>
        </p:nvSpPr>
        <p:spPr>
          <a:xfrm>
            <a:off x="4773982" y="3832674"/>
            <a:ext cx="487521" cy="1183522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/>
          <p:cNvCxnSpPr/>
          <p:nvPr/>
        </p:nvCxnSpPr>
        <p:spPr>
          <a:xfrm flipV="1">
            <a:off x="4019503" y="4285846"/>
            <a:ext cx="839475" cy="59062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 rot="21335914">
            <a:off x="3947218" y="4028353"/>
            <a:ext cx="101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N-S equation</a:t>
            </a:r>
            <a:endParaRPr kumimoji="1" lang="zh-CN" altLang="en-US" sz="1100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2232" y="4789519"/>
            <a:ext cx="1763149" cy="1063208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箭头连接符 36"/>
          <p:cNvCxnSpPr/>
          <p:nvPr/>
        </p:nvCxnSpPr>
        <p:spPr>
          <a:xfrm>
            <a:off x="2686050" y="5397910"/>
            <a:ext cx="2087932" cy="29496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761912" y="4135797"/>
            <a:ext cx="994011" cy="1156735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  <a:prstDash val="dash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Neglect!</a:t>
            </a:r>
          </a:p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958684" y="5939029"/>
                <a:ext cx="28968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2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kumimoji="1" lang="en-US" altLang="zh-CN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potential temperature</a:t>
                </a:r>
                <a:endParaRPr kumimoji="1" lang="zh-CN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84" y="5939029"/>
                <a:ext cx="2896875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7315199" y="5951395"/>
            <a:ext cx="206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Equation of state</a:t>
            </a:r>
            <a:endParaRPr kumimoji="1" lang="zh-CN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9218" y="5538454"/>
            <a:ext cx="715289" cy="3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24" grpId="0" animBg="1"/>
      <p:bldP spid="25" grpId="0" animBg="1"/>
      <p:bldP spid="28" grpId="0" animBg="1"/>
      <p:bldP spid="29" grpId="0" animBg="1"/>
      <p:bldP spid="33" grpId="0"/>
      <p:bldP spid="34" grpId="0" animBg="1"/>
      <p:bldP spid="38" grpId="0" animBg="1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06966" y="330992"/>
                <a:ext cx="7934633" cy="1525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☛Assuming wave perturbations are in 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d>
                      <m:dPr>
                        <m:ctrlPr>
                          <a:rPr kumimoji="1" lang="mr-IN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𝑧</m:t>
                        </m:r>
                      </m:e>
                    </m:d>
                    <m:sSup>
                      <m:sSupPr>
                        <m:ctrlPr>
                          <a:rPr kumimoji="1" lang="mr-IN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  <m:d>
                          <m:dPr>
                            <m:ctrlPr>
                              <a:rPr kumimoji="1" lang="mr-IN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kumimoji="1" lang="en-US" altLang="zh-CN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d>
                      <m:d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expressed as WKB solutions in form of :</a:t>
                </a:r>
              </a:p>
              <a:p>
                <a:endParaRPr kumimoji="1"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6" y="330992"/>
                <a:ext cx="7934633" cy="1525610"/>
              </a:xfrm>
              <a:prstGeom prst="rect">
                <a:avLst/>
              </a:prstGeom>
              <a:blipFill rotWithShape="0">
                <a:blip r:embed="rId6"/>
                <a:stretch>
                  <a:fillRect l="-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7561" y="1069649"/>
            <a:ext cx="3313471" cy="5591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8689" y="2456313"/>
            <a:ext cx="641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☛However, according to the above wave equations, we can get: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231" y="2798607"/>
            <a:ext cx="7236542" cy="6731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3210" y="1930121"/>
            <a:ext cx="3875139" cy="54775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896464" y="2838947"/>
            <a:ext cx="2969341" cy="597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55975" y="1628797"/>
            <a:ext cx="2697233" cy="7386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This term is neglected due to slow varying background temperature and 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anelastic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approximation! </a:t>
            </a:r>
            <a:endParaRPr kumimoji="1" lang="zh-CN" altLang="en-US" sz="1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6381135" y="2367461"/>
            <a:ext cx="452284" cy="46652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18166" y="3420679"/>
            <a:ext cx="5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☛We can obtain the dispersion relation as 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8954" y="3769734"/>
            <a:ext cx="2963649" cy="563338"/>
          </a:xfrm>
          <a:prstGeom prst="rect">
            <a:avLst/>
          </a:prstGeom>
        </p:spPr>
      </p:pic>
      <p:cxnSp>
        <p:nvCxnSpPr>
          <p:cNvPr id="27" name="直线箭头连接符 26"/>
          <p:cNvCxnSpPr/>
          <p:nvPr/>
        </p:nvCxnSpPr>
        <p:spPr>
          <a:xfrm flipH="1">
            <a:off x="4470502" y="2464649"/>
            <a:ext cx="612775" cy="1296853"/>
          </a:xfrm>
          <a:prstGeom prst="straightConnector1">
            <a:avLst/>
          </a:prstGeom>
          <a:ln w="158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>
            <a:off x="3352800" y="3410517"/>
            <a:ext cx="274360" cy="369332"/>
          </a:xfrm>
          <a:prstGeom prst="straightConnector1">
            <a:avLst/>
          </a:prstGeom>
          <a:ln w="158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31010" y="4411370"/>
            <a:ext cx="552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☛Where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5620" y="4397801"/>
            <a:ext cx="2216006" cy="48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404991" y="4444309"/>
                <a:ext cx="1848465" cy="405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nd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box>
                      <m:box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mr-IN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box>
                  </m:oMath>
                </a14:m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,</a:t>
                </a:r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991" y="4444309"/>
                <a:ext cx="1848465" cy="405239"/>
              </a:xfrm>
              <a:prstGeom prst="rect">
                <a:avLst/>
              </a:prstGeom>
              <a:blipFill rotWithShape="0">
                <a:blip r:embed="rId12"/>
                <a:stretch>
                  <a:fillRect l="-2970" t="-7463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974406" y="4427513"/>
                <a:ext cx="1899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 smtClean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06" y="4427513"/>
                <a:ext cx="189985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6701973" y="4420861"/>
            <a:ext cx="215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is the </a:t>
            </a:r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intrinsic wave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9445" y="4922143"/>
            <a:ext cx="126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450621" y="4818052"/>
                <a:ext cx="1774359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21" y="4818052"/>
                <a:ext cx="1774359" cy="56368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/>
          <p:cNvSpPr txBox="1"/>
          <p:nvPr/>
        </p:nvSpPr>
        <p:spPr>
          <a:xfrm>
            <a:off x="3224980" y="4922143"/>
            <a:ext cx="293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 the horizontal wavenumber.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025884" y="4793027"/>
                <a:ext cx="2062889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kumimoji="1" lang="mr-IN" altLang="zh-CN" b="0" i="1" smtClean="0">
                                      <a:latin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kumimoji="1" lang="mr-IN" altLang="zh-CN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kumimoji="1" lang="mr-IN" altLang="zh-CN" b="0" i="1" smtClean="0">
                                          <a:latin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kumimoji="1" lang="mr-IN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mr-IN" altLang="zh-C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mr-IN" altLang="zh-C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84" y="4793027"/>
                <a:ext cx="2062889" cy="5609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8023327" y="4922143"/>
            <a:ext cx="58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38620" y="5380601"/>
                <a:ext cx="1985287" cy="571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kumimoji="1" lang="mr-IN" altLang="zh-CN" i="1">
                                      <a:latin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kumimoji="1" lang="mr-IN" altLang="zh-CN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kumimoji="1" lang="mr-IN" altLang="zh-CN" i="1">
                                          <a:latin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kumimoji="1" lang="mr-IN" altLang="zh-CN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0" y="5380601"/>
                <a:ext cx="1985287" cy="5718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2313623" y="5517120"/>
            <a:ext cx="438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 the density and pressure scale height.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155975" y="5470703"/>
                <a:ext cx="1396456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box>
                        <m:boxPr>
                          <m:ctrlPr>
                            <a:rPr kumimoji="1"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box>
                            <m:boxPr>
                              <m:ctrlPr>
                                <a:rPr kumimoji="1" lang="mr-IN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1" lang="mr-IN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975" y="5470703"/>
                <a:ext cx="1396456" cy="491738"/>
              </a:xfrm>
              <a:prstGeom prst="rect">
                <a:avLst/>
              </a:prstGeom>
              <a:blipFill rotWithShape="0">
                <a:blip r:embed="rId1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7350022" y="55319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 the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atmos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44913" y="5962441"/>
            <a:ext cx="214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here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static stability. 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408429" y="5819100"/>
                <a:ext cx="1197692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box>
                            <m:boxPr>
                              <m:ctrlPr>
                                <a:rPr kumimoji="1" lang="mr-IN" altLang="zh-CN" b="0" i="1" smtClean="0">
                                  <a:latin typeface="Cambria Math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1" lang="mr-IN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29" y="5819100"/>
                <a:ext cx="1197692" cy="65601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3449205" y="5978638"/>
            <a:ext cx="326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 the Brunt-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Vaisala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frequency.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1091" y="1639638"/>
            <a:ext cx="266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☛Then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, we can get:</a:t>
            </a:r>
          </a:p>
        </p:txBody>
      </p:sp>
    </p:spTree>
    <p:extLst>
      <p:ext uri="{BB962C8B-B14F-4D97-AF65-F5344CB8AC3E}">
        <p14:creationId xmlns:p14="http://schemas.microsoft.com/office/powerpoint/2010/main" val="17957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8" grpId="0" animBg="1"/>
      <p:bldP spid="19" grpId="0" animBg="1"/>
      <p:bldP spid="22" grpId="0"/>
      <p:bldP spid="31" grpId="0"/>
      <p:bldP spid="34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50" y="925933"/>
            <a:ext cx="4259211" cy="22860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3571" y="386123"/>
            <a:ext cx="2843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☛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Polarization relations: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176367" y="363286"/>
                <a:ext cx="5711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☛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𝜏</m:t>
                    </m:r>
                  </m:oMath>
                </a14:m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ranged from ~80 min to 10h.(Cui. et al.2013)</a:t>
                </a:r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367" y="363286"/>
                <a:ext cx="571107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54"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12" y="701638"/>
            <a:ext cx="3774187" cy="28821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" y="3551525"/>
            <a:ext cx="7547897" cy="2837046"/>
          </a:xfrm>
          <a:prstGeom prst="rect">
            <a:avLst/>
          </a:prstGeom>
        </p:spPr>
      </p:pic>
      <p:cxnSp>
        <p:nvCxnSpPr>
          <p:cNvPr id="17" name="直线连接符 16"/>
          <p:cNvCxnSpPr/>
          <p:nvPr/>
        </p:nvCxnSpPr>
        <p:spPr>
          <a:xfrm flipV="1">
            <a:off x="2856501" y="4267041"/>
            <a:ext cx="0" cy="1406013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03349" y="5977319"/>
                <a:ext cx="4412316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solidFill>
                          <a:srgbClr val="00B05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∆</m:t>
                    </m:r>
                    <m:r>
                      <m:rPr>
                        <m:sty m:val="p"/>
                      </m:rPr>
                      <a:rPr kumimoji="1" lang="en-US" altLang="zh-CN" i="1">
                        <a:solidFill>
                          <a:srgbClr val="00B05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T</m:t>
                    </m:r>
                  </m:oMath>
                </a14:m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fixed at 10K (Muller-</a:t>
                </a:r>
                <a:r>
                  <a:rPr kumimoji="1" lang="en-US" altLang="zh-CN" dirty="0" err="1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Wodarg</a:t>
                </a:r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et al.2006</a:t>
                </a:r>
                <a:r>
                  <a:rPr kumimoji="1" lang="en-US" altLang="zh-CN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kumimoji="1" lang="zh-CN" altLang="en-US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349" y="5977319"/>
                <a:ext cx="4412316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7937" r="-2613" b="-22222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/>
          <p:cNvCxnSpPr/>
          <p:nvPr/>
        </p:nvCxnSpPr>
        <p:spPr>
          <a:xfrm>
            <a:off x="2856501" y="5505905"/>
            <a:ext cx="545461" cy="422920"/>
          </a:xfrm>
          <a:prstGeom prst="straightConnector1">
            <a:avLst/>
          </a:prstGeom>
          <a:ln w="158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457950" y="3720012"/>
            <a:ext cx="2549422" cy="147732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These two waves </a:t>
            </a:r>
            <a:r>
              <a:rPr kumimoji="1" lang="en-US" altLang="zh-CN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satisify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the observed vertical wavelengths range of 170km-360km (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Muller-</a:t>
            </a:r>
            <a:r>
              <a:rPr kumimoji="1" lang="en-US" altLang="zh-CN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Wodarg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et al.2006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08334" y="2581759"/>
            <a:ext cx="3265923" cy="209161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  <a:prstDash val="dash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941352" y="1483345"/>
            <a:ext cx="3332905" cy="194156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  <a:prstDash val="dash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zh-CN" altLang="en-US" dirty="0"/>
          </a:p>
        </p:txBody>
      </p:sp>
      <p:cxnSp>
        <p:nvCxnSpPr>
          <p:cNvPr id="26" name="直线箭头连接符 25"/>
          <p:cNvCxnSpPr>
            <a:stCxn id="24" idx="3"/>
          </p:cNvCxnSpPr>
          <p:nvPr/>
        </p:nvCxnSpPr>
        <p:spPr>
          <a:xfrm>
            <a:off x="8274257" y="1580423"/>
            <a:ext cx="220642" cy="213958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23" idx="2"/>
          </p:cNvCxnSpPr>
          <p:nvPr/>
        </p:nvCxnSpPr>
        <p:spPr>
          <a:xfrm>
            <a:off x="6641296" y="2790920"/>
            <a:ext cx="319943" cy="92909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9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5305" y="309771"/>
            <a:ext cx="629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Wave Heating and Cooling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62" y="1940987"/>
            <a:ext cx="3152635" cy="5928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06" y="998754"/>
            <a:ext cx="5408301" cy="535759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5305" y="1017657"/>
            <a:ext cx="343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☛The total wave heating / cooling rates (Hickey et al. 2000 and Schubert et al. 2003):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03251" y="2523652"/>
            <a:ext cx="2471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is the sensible heat flux;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73" y="2590784"/>
            <a:ext cx="1164306" cy="25064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57351" y="2862206"/>
            <a:ext cx="1770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the energy flux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29" y="2822368"/>
            <a:ext cx="1644812" cy="42094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2785" y="3128099"/>
            <a:ext cx="332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associated with viscous dissipation;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61" y="3518819"/>
            <a:ext cx="1648132" cy="4238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582993" y="3595197"/>
            <a:ext cx="1845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is the work </a:t>
            </a:r>
            <a:r>
              <a:rPr kumimoji="1" lang="en-US" altLang="zh-CN" sz="1600" smtClean="0">
                <a:latin typeface="Times New Roman" charset="0"/>
                <a:ea typeface="Times New Roman" charset="0"/>
                <a:cs typeface="Times New Roman" charset="0"/>
              </a:rPr>
              <a:t>done per</a:t>
            </a:r>
            <a:endParaRPr kumimoji="1"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613" y="3862186"/>
            <a:ext cx="341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unit time by the wave-induced pressure</a:t>
            </a:r>
          </a:p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 gradients;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48079" y="4476884"/>
            <a:ext cx="1895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is the work </a:t>
            </a:r>
            <a:r>
              <a:rPr kumimoji="1" lang="en-US" altLang="zh-CN" sz="1600" smtClean="0">
                <a:latin typeface="Times New Roman" charset="0"/>
                <a:ea typeface="Times New Roman" charset="0"/>
                <a:cs typeface="Times New Roman" charset="0"/>
              </a:rPr>
              <a:t>done per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29" y="4455578"/>
            <a:ext cx="1436017" cy="37963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1613" y="4835215"/>
            <a:ext cx="3405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unit time by the wave-induced Eulerian</a:t>
            </a:r>
          </a:p>
          <a:p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drift. 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27001" y="1017657"/>
                <a:ext cx="3638221" cy="29283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maximum wave energy fluxes are comparable to the value </a:t>
                </a:r>
              </a:p>
              <a:p>
                <a:r>
                  <a:rPr kumimoji="1" lang="en-US" altLang="zh-CN" sz="1600" b="1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1.2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solidFill>
                          <a:srgbClr val="00B0F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×</m:t>
                    </m:r>
                  </m:oMath>
                </a14:m>
                <a:r>
                  <a:rPr kumimoji="1" lang="en-US" altLang="zh-CN" sz="1600" b="1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10</a:t>
                </a:r>
                <a:r>
                  <a:rPr kumimoji="1" lang="en-US" altLang="zh-CN" sz="1600" b="1" baseline="300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9</a:t>
                </a:r>
                <a:r>
                  <a:rPr kumimoji="1" lang="en-US" altLang="zh-CN" sz="1600" b="1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 cm</a:t>
                </a:r>
                <a:r>
                  <a:rPr kumimoji="1" lang="en-US" altLang="zh-CN" sz="1600" b="1" baseline="300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-2</a:t>
                </a:r>
                <a:r>
                  <a:rPr kumimoji="1" lang="en-US" altLang="zh-CN" sz="1600" b="1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</a:t>
                </a:r>
                <a:r>
                  <a:rPr kumimoji="1" lang="en-US" altLang="zh-CN" sz="1600" b="1" baseline="300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kumimoji="1" lang="en-US" altLang="zh-CN" sz="1600" b="1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estimate by Muller-</a:t>
                </a:r>
                <a:r>
                  <a:rPr kumimoji="1" lang="en-US" altLang="zh-CN" sz="1600" dirty="0" err="1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Wodarg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et al.2006;</a:t>
                </a:r>
              </a:p>
              <a:p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But the results may be a coincidence:</a:t>
                </a:r>
              </a:p>
              <a:p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They considered a planetary scale wave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CN" sz="160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h</m:t>
                        </m:r>
                      </m:sub>
                    </m:sSub>
                    <m:r>
                      <a:rPr kumimoji="1" lang="en-US" altLang="zh-CN" sz="1600" b="0" i="1" smtClean="0">
                        <a:solidFill>
                          <a:srgbClr val="00B0F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=12000</m:t>
                    </m:r>
                    <m:r>
                      <a:rPr kumimoji="1" lang="en-US" altLang="zh-CN" sz="1600" b="0" i="1" smtClean="0">
                        <a:solidFill>
                          <a:srgbClr val="00B0F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𝑘𝑚</m:t>
                    </m:r>
                    <m:r>
                      <a:rPr kumimoji="1" lang="en-US" altLang="zh-CN" sz="1600" b="0" i="1" smtClean="0">
                        <a:solidFill>
                          <a:srgbClr val="00B0F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r>
                      <a:rPr kumimoji="1" lang="en-US" altLang="zh-CN" sz="1600" b="0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kumimoji="1" lang="en-US" altLang="zh-CN" sz="1600" b="0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 </m:t>
                    </m:r>
                    <m:sSub>
                      <m:sSubPr>
                        <m:ctrlPr>
                          <a:rPr kumimoji="1" lang="en-US" altLang="zh-CN" sz="16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𝑇𝑖𝑡𝑎𝑛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calculated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hr-HR" altLang="zh-CN" sz="160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𝑤</m:t>
                              </m:r>
                            </m:sup>
                          </m:sSubSup>
                        </m:e>
                      </m:d>
                      <m:r>
                        <a:rPr kumimoji="1" lang="hr-HR" altLang="zh-CN" sz="1600" i="1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box>
                        <m:boxPr>
                          <m:ctrlPr>
                            <a:rPr kumimoji="1" lang="mr-IN" altLang="zh-CN" sz="160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mr-IN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box>
                            <m:boxPr>
                              <m:ctrlPr>
                                <a:rPr kumimoji="1" lang="mr-IN" altLang="zh-CN" sz="16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1" lang="mr-IN" altLang="zh-CN" sz="160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6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1" lang="en-US" altLang="zh-CN" sz="16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kumimoji="1" lang="en-US" altLang="zh-CN" sz="1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sSup>
                                <m:sSupPr>
                                  <m:ctrlPr>
                                    <a:rPr kumimoji="1" lang="mr-IN" altLang="zh-CN" sz="160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mr-IN" altLang="zh-CN" sz="160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kumimoji="1" lang="en-US" altLang="zh-CN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1" lang="en-US" altLang="zh-CN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box>
                        </m:e>
                      </m:box>
                    </m:oMath>
                  </m:oMathPara>
                </a14:m>
                <a:endParaRPr kumimoji="1" lang="en-US" altLang="zh-CN" sz="1600" dirty="0" smtClean="0">
                  <a:solidFill>
                    <a:srgbClr val="00B0F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This formula requires </a:t>
                </a:r>
                <a:r>
                  <a:rPr kumimoji="1" lang="en-US" altLang="zh-CN" sz="1600" dirty="0" err="1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Boussinesq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approximation. (</a:t>
                </a:r>
                <a:r>
                  <a:rPr kumimoji="1" lang="en-US" altLang="zh-CN" sz="1600" dirty="0" err="1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Matcheva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et al. 1999)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1" y="1017657"/>
                <a:ext cx="3638221" cy="2928302"/>
              </a:xfrm>
              <a:prstGeom prst="rect">
                <a:avLst/>
              </a:prstGeom>
              <a:blipFill rotWithShape="0">
                <a:blip r:embed="rId12"/>
                <a:stretch>
                  <a:fillRect l="-833" t="-414" b="-1449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5877260" y="3169933"/>
            <a:ext cx="33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515349" y="3130424"/>
            <a:ext cx="314018" cy="44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515349" y="3128099"/>
            <a:ext cx="314018" cy="369332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910677" y="3133006"/>
            <a:ext cx="314018" cy="369332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cxnSp>
        <p:nvCxnSpPr>
          <p:cNvPr id="33" name="直线箭头连接符 32"/>
          <p:cNvCxnSpPr/>
          <p:nvPr/>
        </p:nvCxnSpPr>
        <p:spPr>
          <a:xfrm flipH="1" flipV="1">
            <a:off x="3729041" y="2862206"/>
            <a:ext cx="2148219" cy="450559"/>
          </a:xfrm>
          <a:prstGeom prst="straightConnector1">
            <a:avLst/>
          </a:prstGeom>
          <a:ln w="1905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 flipV="1">
            <a:off x="3757174" y="2462284"/>
            <a:ext cx="4704373" cy="781031"/>
          </a:xfrm>
          <a:prstGeom prst="straightConnector1">
            <a:avLst/>
          </a:prstGeom>
          <a:ln w="1905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023447" y="4689987"/>
            <a:ext cx="187650" cy="235974"/>
          </a:xfrm>
          <a:prstGeom prst="ellipse">
            <a:avLst/>
          </a:prstGeom>
          <a:noFill/>
          <a:ln w="2222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689704" y="4888171"/>
            <a:ext cx="187650" cy="235974"/>
          </a:xfrm>
          <a:prstGeom prst="ellipse">
            <a:avLst/>
          </a:prstGeom>
          <a:noFill/>
          <a:ln w="2222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536757" y="4839514"/>
            <a:ext cx="187650" cy="235974"/>
          </a:xfrm>
          <a:prstGeom prst="ellipse">
            <a:avLst/>
          </a:prstGeom>
          <a:noFill/>
          <a:ln w="2222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341789" y="5006158"/>
            <a:ext cx="187650" cy="235974"/>
          </a:xfrm>
          <a:prstGeom prst="ellipse">
            <a:avLst/>
          </a:prstGeom>
          <a:noFill/>
          <a:ln w="2222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7794" y="4010129"/>
            <a:ext cx="3871793" cy="338554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MHR: 80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eV 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cm</a:t>
            </a:r>
            <a:r>
              <a:rPr kumimoji="1" lang="en-US" altLang="zh-CN" sz="1600" baseline="300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MCR: -30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eV cm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1600" dirty="0">
              <a:solidFill>
                <a:srgbClr val="7030A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9" name="直线箭头连接符 48"/>
          <p:cNvCxnSpPr>
            <a:stCxn id="36" idx="0"/>
          </p:cNvCxnSpPr>
          <p:nvPr/>
        </p:nvCxnSpPr>
        <p:spPr>
          <a:xfrm flipH="1" flipV="1">
            <a:off x="3871793" y="4060723"/>
            <a:ext cx="1245479" cy="629264"/>
          </a:xfrm>
          <a:prstGeom prst="straightConnector1">
            <a:avLst/>
          </a:prstGeom>
          <a:ln w="158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stCxn id="40" idx="3"/>
          </p:cNvCxnSpPr>
          <p:nvPr/>
        </p:nvCxnSpPr>
        <p:spPr>
          <a:xfrm flipH="1" flipV="1">
            <a:off x="3871793" y="4321663"/>
            <a:ext cx="1845392" cy="7679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1613" y="4438166"/>
            <a:ext cx="3871793" cy="338554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MHR:160 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eV cm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CN" sz="1600" baseline="300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 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MCR:-70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eV cm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1600" dirty="0">
              <a:solidFill>
                <a:srgbClr val="7030A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4" name="直线箭头连接符 53"/>
          <p:cNvCxnSpPr>
            <a:stCxn id="41" idx="3"/>
          </p:cNvCxnSpPr>
          <p:nvPr/>
        </p:nvCxnSpPr>
        <p:spPr>
          <a:xfrm flipH="1" flipV="1">
            <a:off x="3871793" y="4689987"/>
            <a:ext cx="3692445" cy="35094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42" idx="3"/>
          </p:cNvCxnSpPr>
          <p:nvPr/>
        </p:nvCxnSpPr>
        <p:spPr>
          <a:xfrm flipH="1" flipV="1">
            <a:off x="3911909" y="4699697"/>
            <a:ext cx="4457361" cy="50787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1613" y="4933247"/>
            <a:ext cx="3806876" cy="830997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MHR/MCR of these two waves much larger than 30 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eV cm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6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 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and -9 </a:t>
            </a:r>
            <a:r>
              <a:rPr kumimoji="1" lang="en-US" altLang="zh-CN" sz="16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eV 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cm</a:t>
            </a:r>
            <a:r>
              <a:rPr kumimoji="1" lang="en-US" altLang="zh-CN" sz="1600" baseline="300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600" baseline="300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estimated by Snowden &amp; </a:t>
            </a:r>
            <a:r>
              <a:rPr kumimoji="1" lang="en-US" altLang="zh-CN" sz="1600" dirty="0" err="1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kumimoji="1" lang="en-US" altLang="zh-CN" sz="16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et al.2014</a:t>
            </a:r>
            <a:r>
              <a:rPr kumimoji="1" lang="en-US" altLang="zh-CN" sz="1600" baseline="300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</a:t>
            </a:r>
            <a:endParaRPr kumimoji="1" lang="en-US" altLang="zh-CN" sz="1600" dirty="0" smtClean="0">
              <a:solidFill>
                <a:srgbClr val="7030A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21" grpId="0"/>
      <p:bldP spid="22" grpId="0"/>
      <p:bldP spid="23" grpId="0"/>
      <p:bldP spid="25" grpId="0"/>
      <p:bldP spid="26" grpId="0" animBg="1"/>
      <p:bldP spid="30" grpId="0" animBg="1"/>
      <p:bldP spid="31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52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712" y="1084694"/>
            <a:ext cx="9022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Compare Wave Heating/Cooling Rate to Solar EUV Energy Deposition Rate   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4" y="1555592"/>
            <a:ext cx="3457267" cy="27692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93" y="1607273"/>
            <a:ext cx="4747142" cy="243061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5126" y="395989"/>
            <a:ext cx="370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Discussion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21" y="3926385"/>
            <a:ext cx="4775914" cy="25098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8767" y="4330371"/>
            <a:ext cx="3752440" cy="7694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Solar EUV heating (25%)/ MHR of wave:</a:t>
            </a:r>
          </a:p>
          <a:p>
            <a:pPr algn="ctr"/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75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eV cm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/ 80 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eV cm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(1100km)</a:t>
            </a:r>
          </a:p>
          <a:p>
            <a:pPr algn="ctr"/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50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eV 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cm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/160 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eV cm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400" baseline="30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1000km)</a:t>
            </a:r>
            <a:endParaRPr kumimoji="1" lang="en-US" altLang="zh-CN" sz="1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1948" y="2396631"/>
            <a:ext cx="1976284" cy="482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cxnSp>
        <p:nvCxnSpPr>
          <p:cNvPr id="26" name="直线箭头连接符 25"/>
          <p:cNvCxnSpPr/>
          <p:nvPr/>
        </p:nvCxnSpPr>
        <p:spPr>
          <a:xfrm>
            <a:off x="1366684" y="2879031"/>
            <a:ext cx="216309" cy="144581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2686050" y="3293806"/>
            <a:ext cx="2062931" cy="103104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3683621" y="3392129"/>
            <a:ext cx="3348286" cy="93271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8767" y="5258219"/>
            <a:ext cx="3752440" cy="10156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Solar EUV heating peak value</a:t>
            </a:r>
            <a:r>
              <a:rPr kumimoji="1" lang="en-US" altLang="zh-CN" sz="1600" b="1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(25%):</a:t>
            </a:r>
            <a:endParaRPr kumimoji="1" lang="en-US" altLang="zh-CN" sz="1600" b="1" dirty="0" smtClean="0">
              <a:solidFill>
                <a:srgbClr val="7030A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kumimoji="1" lang="en-US" altLang="zh-CN" sz="1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700 </a:t>
            </a:r>
            <a:r>
              <a:rPr kumimoji="1" lang="en-US" altLang="zh-CN" sz="1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eV cm</a:t>
            </a:r>
            <a:r>
              <a:rPr kumimoji="1" lang="en-US" altLang="zh-CN" sz="14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4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(740-870km)</a:t>
            </a:r>
          </a:p>
          <a:p>
            <a:pPr algn="ctr"/>
            <a:r>
              <a:rPr kumimoji="1" lang="en-US" altLang="zh-CN" sz="1600" b="1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Heating rate of wave 9h600km,9h750km</a:t>
            </a:r>
          </a:p>
          <a:p>
            <a:pPr algn="ctr"/>
            <a:r>
              <a:rPr kumimoji="1" lang="en-US" altLang="zh-CN" sz="1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400-1000</a:t>
            </a:r>
            <a:r>
              <a:rPr kumimoji="1" lang="en-US" altLang="zh-CN" sz="1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eV cm</a:t>
            </a:r>
            <a:r>
              <a:rPr kumimoji="1" lang="en-US" altLang="zh-CN" sz="14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sz="1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sz="1400" baseline="30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sz="1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(800-900km)</a:t>
            </a:r>
            <a:endParaRPr kumimoji="1" lang="zh-CN" altLang="en-US" sz="1400" dirty="0">
              <a:solidFill>
                <a:srgbClr val="7030A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6696" y="3000987"/>
            <a:ext cx="1976284" cy="369332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cxnSp>
        <p:nvCxnSpPr>
          <p:cNvPr id="34" name="直线箭头连接符 33"/>
          <p:cNvCxnSpPr>
            <a:endCxn id="31" idx="0"/>
          </p:cNvCxnSpPr>
          <p:nvPr/>
        </p:nvCxnSpPr>
        <p:spPr>
          <a:xfrm>
            <a:off x="1954987" y="3392129"/>
            <a:ext cx="0" cy="1866090"/>
          </a:xfrm>
          <a:prstGeom prst="straightConnector1">
            <a:avLst/>
          </a:prstGeom>
          <a:ln w="158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H="1">
            <a:off x="3831207" y="5515897"/>
            <a:ext cx="1743683" cy="127042"/>
          </a:xfrm>
          <a:prstGeom prst="straightConnector1">
            <a:avLst/>
          </a:prstGeom>
          <a:ln w="158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H="1">
            <a:off x="3831207" y="5534662"/>
            <a:ext cx="4076604" cy="285135"/>
          </a:xfrm>
          <a:prstGeom prst="straightConnector1">
            <a:avLst/>
          </a:prstGeom>
          <a:ln w="2222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  <p:bldP spid="24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469" y="343644"/>
            <a:ext cx="891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The variability of thermal structure by wave heating/cooling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34" y="855511"/>
            <a:ext cx="1042233" cy="5232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21469" y="1372564"/>
            <a:ext cx="5211238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Temperature variation by waves close to the observed 60K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. However, the negative gradient of the mean-state temperature requires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downward 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energy flux to maintain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!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26" y="3185851"/>
            <a:ext cx="3321481" cy="33214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500" y="953033"/>
            <a:ext cx="2693526" cy="30925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95" y="3452700"/>
            <a:ext cx="3036995" cy="27877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95" y="829629"/>
            <a:ext cx="3073383" cy="2618298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098152" y="1603397"/>
            <a:ext cx="7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~55K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4" name="直线连接符 33"/>
          <p:cNvCxnSpPr/>
          <p:nvPr/>
        </p:nvCxnSpPr>
        <p:spPr>
          <a:xfrm flipH="1">
            <a:off x="6007510" y="1691148"/>
            <a:ext cx="9832" cy="18165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 flipH="1">
            <a:off x="6898558" y="1685791"/>
            <a:ext cx="9832" cy="18165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>
            <a:off x="5332707" y="1776620"/>
            <a:ext cx="674803" cy="9083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21469" y="2648541"/>
                <a:ext cx="5285384" cy="646331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Planetary Scale Wave </a:t>
                </a:r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/>
                  </a:rPr>
                  <a:t>(</a:t>
                </a:r>
                <a:r>
                  <a:rPr kumimoji="1" lang="en-US" altLang="zh-CN" sz="1400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/>
                  </a:rPr>
                  <a:t>t=1 Titan Day (16day)</a:t>
                </a:r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Wingdings"/>
                          </a:rPr>
                        </m:ctrlPr>
                      </m:sSubPr>
                      <m:e>
                        <m:r>
                          <a:rPr kumimoji="1" lang="en-US" altLang="zh-CN" sz="140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Wingdings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Wingdings"/>
                          </a:rPr>
                          <m:t>h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rgbClr val="00B050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Wingdings"/>
                      </a:rPr>
                      <m:t>=8718</m:t>
                    </m:r>
                    <m:r>
                      <m:rPr>
                        <m:sty m:val="p"/>
                      </m:rPr>
                      <a:rPr kumimoji="1" lang="en-US" altLang="zh-CN" sz="1400" i="1" smtClean="0">
                        <a:solidFill>
                          <a:srgbClr val="00B050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Wingdings"/>
                      </a:rPr>
                      <m:t>km</m:t>
                    </m:r>
                  </m:oMath>
                </a14:m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Wingdings"/>
                  </a:rPr>
                  <a:t>):</a:t>
                </a:r>
              </a:p>
              <a:p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The direction of energy flux is</a:t>
                </a:r>
                <a:r>
                  <a:rPr kumimoji="1" lang="en-US" altLang="zh-CN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upward</a:t>
                </a:r>
                <a:r>
                  <a:rPr kumimoji="1" lang="en-US" altLang="zh-CN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 z&gt;~450km)</a:t>
                </a:r>
                <a:endParaRPr kumimoji="1" lang="zh-CN" altLang="en-US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9" y="2648541"/>
                <a:ext cx="5285384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920" t="-3670" b="-11927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/>
          <p:cNvCxnSpPr/>
          <p:nvPr/>
        </p:nvCxnSpPr>
        <p:spPr>
          <a:xfrm flipH="1" flipV="1">
            <a:off x="5332707" y="3294872"/>
            <a:ext cx="507654" cy="1817902"/>
          </a:xfrm>
          <a:prstGeom prst="straightConnector1">
            <a:avLst/>
          </a:prstGeom>
          <a:ln w="158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307609" y="4258570"/>
            <a:ext cx="7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~44K</a:t>
            </a:r>
            <a:endParaRPr kumimoji="1" lang="zh-CN" altLang="en-US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2646454" y="4352407"/>
            <a:ext cx="9832" cy="181659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>
            <a:off x="4699950" y="4359391"/>
            <a:ext cx="9832" cy="181659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05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 animBg="1"/>
      <p:bldP spid="32" grpId="0"/>
      <p:bldP spid="38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8649" y="619432"/>
            <a:ext cx="6647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0952" y="1424307"/>
            <a:ext cx="82917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☛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Solar EUV radiation, charged particle precipitation, Joule Heating, HCN rotational line emission,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none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of them contributes to the observed temperature variability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;(~60K)</a:t>
            </a:r>
          </a:p>
          <a:p>
            <a:endParaRPr kumimoji="1"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☛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Our calculations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of GW’s max heating rate larger than solar EUV heating;</a:t>
            </a:r>
          </a:p>
          <a:p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☛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Temperature variation by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GW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close to the observed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60K, but the directions of energy fluxes are opposite to the gradient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 the mean-state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temperature;</a:t>
            </a:r>
          </a:p>
          <a:p>
            <a:endParaRPr kumimoji="1"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☛ The Planetary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Scale Wave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may be conform to it, this needs further research.</a:t>
            </a:r>
            <a:endParaRPr kumimoji="1" lang="en-US" altLang="zh-CN" sz="2400" dirty="0" smtClean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49" y="491613"/>
            <a:ext cx="383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kumimoji="1" lang="zh-CN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9374" y="1070903"/>
            <a:ext cx="8484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1.Coustenis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A.,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Achterberg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K.,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Conrath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B. J., et al. 2007, Icarus, 189,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35</a:t>
            </a:r>
          </a:p>
          <a:p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2.Cui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V.,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Müller-Wodarg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I. C.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Lavvas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P. P., &amp;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Galand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M.2011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Journal of 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</a:p>
          <a:p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it-IT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Geophysical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Research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 (Space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Physics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), 116, A11324</a:t>
            </a:r>
          </a:p>
          <a:p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3.Cui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Lian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Y., &amp;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Müller-Wodarg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I. C.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2013,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Geophys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Res.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Lett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40,43</a:t>
            </a:r>
            <a:endParaRPr lang="it-IT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4.Cui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V., Li, T.,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Snowden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D. S. &amp;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Müller-Wodarg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I. C. </a:t>
            </a:r>
            <a:r>
              <a:rPr lang="it-IT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pt-BR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EPSC, 593</a:t>
            </a:r>
          </a:p>
          <a:p>
            <a:r>
              <a:rPr lang="pt-BR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5.Cui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pt-BR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V., Li, T., </a:t>
            </a:r>
            <a:r>
              <a:rPr lang="pt-BR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Snowden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D. S., &amp; </a:t>
            </a:r>
            <a:r>
              <a:rPr lang="pt-BR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Müller-Wodarg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I. C. </a:t>
            </a:r>
            <a:r>
              <a:rPr lang="pt-BR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F.2014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pt-BR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 119</a:t>
            </a:r>
            <a:r>
              <a:rPr lang="pt-BR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pt-BR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490</a:t>
            </a:r>
          </a:p>
          <a:p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6.Cui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Cao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Y.-T.,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Lavvas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P. P., &amp; Koskinen, T. T. 2016,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ApJL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826, L5</a:t>
            </a:r>
          </a:p>
          <a:p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7.de 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La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Haye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Waite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J. H., Johnson, R. E., et al. 2007,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</a:t>
            </a:r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112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A07309</a:t>
            </a:r>
          </a:p>
          <a:p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8.de 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La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Haye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Waite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J. H.,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Cravens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T. E., et al. 2008,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</a:t>
            </a:r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113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A11314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9.</a:t>
            </a:r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Del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Genio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A. D., </a:t>
            </a:r>
            <a:r>
              <a:rPr lang="fi-FI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Straus</a:t>
            </a:r>
            <a:r>
              <a:rPr lang="fi-FI" altLang="zh-CN" sz="1400" dirty="0">
                <a:latin typeface="Times New Roman" charset="0"/>
                <a:ea typeface="Times New Roman" charset="0"/>
                <a:cs typeface="Times New Roman" charset="0"/>
              </a:rPr>
              <a:t>, J. M., &amp; Schubert, G. 1978,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GRL</a:t>
            </a:r>
            <a:r>
              <a:rPr lang="fi-FI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.,</a:t>
            </a:r>
            <a:r>
              <a:rPr lang="is-I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is-IS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s-I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265-267. 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10.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Einaudi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F., &amp; Hines, C. O. 1970, Canadian Journal of Physics,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48,</a:t>
            </a:r>
            <a:r>
              <a:rPr lang="mr-IN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1458-1471</a:t>
            </a:r>
            <a:endParaRPr lang="mr-IN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11.Fels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S. B. 1982, Journal of the Atmospheric Sciences, 39, 1141-1152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12.French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G., &amp;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Gierasch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P. J. 1974, Journal of Atmospheric Sciences,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31,</a:t>
            </a:r>
            <a:r>
              <a:rPr lang="is-I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1707</a:t>
            </a:r>
            <a:endParaRPr lang="is-IS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13.Fritts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D. C., Wang, L., &amp;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Tolson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H. 2006,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JGR, 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111, A12304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14.Fulchignoni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M.,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Ferri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F.,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Angrilli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F., et al. 2005, Nature, 438, 785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15.Harris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I., &amp;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Priester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W. 1965, Journal of the Atmospheric Sciences,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22,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no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1, 3-10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16.</a:t>
            </a:r>
            <a:r>
              <a:rPr lang="it-IT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Hines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C. O. 1974,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Geophysical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Monograph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 Series, 18, AGU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17.Hinson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D. P., &amp; Jenkins, J. M. 1995, Icarus, 114, 310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18.Holton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J. R., &amp; Zhu, X. 1984, Journal of the Atmospheric Sciences,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41,</a:t>
            </a:r>
            <a:r>
              <a:rPr lang="is-I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2653-2662</a:t>
            </a:r>
            <a:endParaRPr lang="is-IS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19.</a:t>
            </a:r>
            <a:r>
              <a:rPr lang="nb-NO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Koskinen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T. T., </a:t>
            </a:r>
            <a:r>
              <a:rPr lang="nb-NO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V., </a:t>
            </a:r>
            <a:r>
              <a:rPr lang="nb-NO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Snowden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D. S., et al. 2011, </a:t>
            </a:r>
            <a:r>
              <a:rPr lang="nb-NO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216, 507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20.</a:t>
            </a:r>
            <a:r>
              <a:rPr lang="nl-NL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Hickey</a:t>
            </a:r>
            <a:r>
              <a:rPr lang="nl-NL" altLang="zh-CN" sz="1400" dirty="0">
                <a:latin typeface="Times New Roman" charset="0"/>
                <a:ea typeface="Times New Roman" charset="0"/>
                <a:cs typeface="Times New Roman" charset="0"/>
              </a:rPr>
              <a:t>, M. P., </a:t>
            </a:r>
            <a:r>
              <a:rPr lang="nl-NL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Walterscheid</a:t>
            </a:r>
            <a:r>
              <a:rPr lang="nl-NL" altLang="zh-CN" sz="1400" dirty="0">
                <a:latin typeface="Times New Roman" charset="0"/>
                <a:ea typeface="Times New Roman" charset="0"/>
                <a:cs typeface="Times New Roman" charset="0"/>
              </a:rPr>
              <a:t>, R. L., &amp; Schubert, G. 2000, </a:t>
            </a:r>
            <a:r>
              <a:rPr lang="nl-NL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nl-NL" altLang="zh-CN" sz="1400" dirty="0">
                <a:latin typeface="Times New Roman" charset="0"/>
                <a:ea typeface="Times New Roman" charset="0"/>
                <a:cs typeface="Times New Roman" charset="0"/>
              </a:rPr>
              <a:t>, 148, </a:t>
            </a:r>
            <a:r>
              <a:rPr lang="nl-NL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266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21.Hickey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M. p.,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Walterscheid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L., &amp; Schubert, G. 2011,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JGR, 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116, A12326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22.</a:t>
            </a:r>
            <a:r>
              <a:rPr lang="cs-CZ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Lian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., &amp;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 2019,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, 329, 222-245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23.</a:t>
            </a:r>
            <a:r>
              <a:rPr lang="cs-CZ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Lindzen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, R. S. 1981,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Journal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Geophysical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cs-CZ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Research</a:t>
            </a:r>
            <a:r>
              <a:rPr lang="cs-CZ" altLang="zh-CN" sz="1400" dirty="0">
                <a:latin typeface="Times New Roman" charset="0"/>
                <a:ea typeface="Times New Roman" charset="0"/>
                <a:cs typeface="Times New Roman" charset="0"/>
              </a:rPr>
              <a:t>, 86, </a:t>
            </a:r>
            <a:r>
              <a:rPr lang="cs-CZ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9707-9714</a:t>
            </a:r>
            <a:endParaRPr lang="cs-CZ" altLang="zh-CN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8649" y="491613"/>
            <a:ext cx="383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kumimoji="1" lang="zh-CN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952" y="1136567"/>
            <a:ext cx="72168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24.</a:t>
            </a:r>
            <a:r>
              <a:rPr lang="it-IT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Matcheva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K. I., &amp;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Strobel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D.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1999,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140, 328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25.</a:t>
            </a:r>
            <a:r>
              <a:rPr lang="it-IT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Mu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̈ller-Wodarg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I. C.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V.,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Borggren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Waite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H. 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2006,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JGR.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111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A12315</a:t>
            </a:r>
          </a:p>
          <a:p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26.Mu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̈ller-Wodarg, I. C.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V., Cui,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., &amp;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Waite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H. 2008, </a:t>
            </a:r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JGR, 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113, E10005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27.Newman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C. E., Lee, C.,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Lian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Y., Richardson, M. I., &amp;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Toigo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A. D.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2011,Icarus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213, 636-654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28.Parish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H. F., Schubert, G., Hickey, M. P., &amp;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Walterscheid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L.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2009,</a:t>
            </a:r>
            <a:r>
              <a:rPr lang="de-DE" altLang="zh-CN" sz="1400" dirty="0" err="1" smtClean="0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203, 28</a:t>
            </a:r>
          </a:p>
          <a:p>
            <a:r>
              <a:rPr lang="de-DE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29.Schubert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de-DE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Hickey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M. P., </a:t>
            </a:r>
            <a:r>
              <a:rPr lang="de-DE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Walterscheid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R. L. 2003, </a:t>
            </a:r>
            <a:r>
              <a:rPr lang="de-DE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163, 398-413</a:t>
            </a:r>
          </a:p>
          <a:p>
            <a:r>
              <a:rPr lang="nb-NO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30.Snowden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D., </a:t>
            </a:r>
            <a:r>
              <a:rPr lang="nb-NO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V., </a:t>
            </a:r>
            <a:r>
              <a:rPr lang="nb-NO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Cui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J., et al. 2013, </a:t>
            </a:r>
            <a:r>
              <a:rPr lang="nb-NO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nb-NO" altLang="zh-CN" sz="1400" dirty="0">
                <a:latin typeface="Times New Roman" charset="0"/>
                <a:ea typeface="Times New Roman" charset="0"/>
                <a:cs typeface="Times New Roman" charset="0"/>
              </a:rPr>
              <a:t>, 226, 552</a:t>
            </a:r>
          </a:p>
          <a:p>
            <a:r>
              <a:rPr lang="de-DE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31.Snowden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D., &amp; </a:t>
            </a:r>
            <a:r>
              <a:rPr lang="de-DE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 2014, </a:t>
            </a:r>
            <a:r>
              <a:rPr lang="de-DE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Icarus</a:t>
            </a:r>
            <a:r>
              <a:rPr lang="de-DE" altLang="zh-CN" sz="1400" dirty="0">
                <a:latin typeface="Times New Roman" charset="0"/>
                <a:ea typeface="Times New Roman" charset="0"/>
                <a:cs typeface="Times New Roman" charset="0"/>
              </a:rPr>
              <a:t>, 228, 64</a:t>
            </a:r>
          </a:p>
          <a:p>
            <a:r>
              <a:rPr lang="is-I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32.Strobel</a:t>
            </a:r>
            <a:r>
              <a:rPr lang="is-IS" altLang="zh-CN" sz="1400" dirty="0">
                <a:latin typeface="Times New Roman" charset="0"/>
                <a:ea typeface="Times New Roman" charset="0"/>
                <a:cs typeface="Times New Roman" charset="0"/>
              </a:rPr>
              <a:t>, D. F. 2006, Icarus, 182, 251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33.Vadas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S. L., &amp;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Fritts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D. C. 2005, Journal of Geophysical Research,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110,</a:t>
            </a:r>
            <a:r>
              <a:rPr lang="uk-UA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D15103</a:t>
            </a:r>
            <a:endParaRPr lang="uk-UA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fr-FR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34.Waite</a:t>
            </a:r>
            <a:r>
              <a:rPr lang="fr-FR" altLang="zh-CN" sz="1400" dirty="0">
                <a:latin typeface="Times New Roman" charset="0"/>
                <a:ea typeface="Times New Roman" charset="0"/>
                <a:cs typeface="Times New Roman" charset="0"/>
              </a:rPr>
              <a:t>, J. H., Niemann, H., </a:t>
            </a:r>
            <a:r>
              <a:rPr lang="fr-FR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fr-FR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V., et al. 2005, Science, 308, 982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35.Waite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J. H., Young, D. T., Cravens, T. E., et al. 2007, Science, 316, 870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36.Walterscheid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L. 1981,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Geophys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. Res. Lett., 8, 1235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37.Westlake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J. H., Bell, J. M., Waite, J. H., Jr., et al.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2011,JGR, 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116, A03318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38.Woods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T. N. 2005, Journal of Geophysical Research, 116, A03318</a:t>
            </a:r>
          </a:p>
          <a:p>
            <a:r>
              <a:rPr lang="it-IT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39.Yelle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. V. 1991, </a:t>
            </a:r>
            <a:r>
              <a:rPr lang="it-IT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ApJ</a:t>
            </a:r>
            <a:r>
              <a:rPr lang="it-IT" altLang="zh-CN" sz="1400" dirty="0">
                <a:latin typeface="Times New Roman" charset="0"/>
                <a:ea typeface="Times New Roman" charset="0"/>
                <a:cs typeface="Times New Roman" charset="0"/>
              </a:rPr>
              <a:t>, 383, 380</a:t>
            </a:r>
          </a:p>
          <a:p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40.Young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L. A.,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R. V., Young, R.,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Seiff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A., &amp; Kirk, D. B.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1997,Science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, 276, 108</a:t>
            </a:r>
            <a:endParaRPr kumimoji="1" lang="zh-CN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dirty="0" smtClean="0"/>
              <a:t>第十八届全国日地空间物理学研讨会 第四会场 行星物理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0942" y="560438"/>
            <a:ext cx="2487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CN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2231" y="1463636"/>
            <a:ext cx="5833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☛ Introduction</a:t>
            </a:r>
          </a:p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☛ Linear Gravity Wave Model</a:t>
            </a:r>
          </a:p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☛ Results</a:t>
            </a:r>
          </a:p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☛ Conclusions</a:t>
            </a:r>
          </a:p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☛ References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49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469" y="1170922"/>
            <a:ext cx="879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 smtClean="0">
                <a:latin typeface="Times New Roman" charset="0"/>
                <a:ea typeface="Times New Roman" charset="0"/>
                <a:cs typeface="Times New Roman" charset="0"/>
              </a:rPr>
              <a:t>Thanks for Your Listening!</a:t>
            </a:r>
            <a:endParaRPr kumimoji="1" lang="zh-CN" alt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5270" y="2227143"/>
            <a:ext cx="642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You can download this documentation by scanning the QR code: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76" y="2596475"/>
            <a:ext cx="330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69" y="365126"/>
            <a:ext cx="4493957" cy="1021222"/>
          </a:xfrm>
        </p:spPr>
        <p:txBody>
          <a:bodyPr>
            <a:normAutofit/>
          </a:bodyPr>
          <a:lstStyle/>
          <a:p>
            <a:r>
              <a:rPr kumimoji="1" lang="en-US" altLang="zh-CN" b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Saturnian</a:t>
            </a:r>
            <a:r>
              <a:rPr kumimoji="1"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System</a:t>
            </a:r>
            <a:endParaRPr kumimoji="1"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" y="1834845"/>
            <a:ext cx="4635383" cy="38222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44" y="2467982"/>
            <a:ext cx="2908505" cy="29148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5426" y="1064340"/>
            <a:ext cx="4259210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CN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largest satellite of Saturn, has a thick and permanent atmosphere that is mainly composed of N</a:t>
            </a:r>
            <a:r>
              <a:rPr lang="en-US" altLang="zh-CN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CH</a:t>
            </a:r>
            <a:r>
              <a:rPr lang="en-US" altLang="zh-CN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H</a:t>
            </a:r>
            <a:r>
              <a:rPr lang="en-US" altLang="zh-CN" baseline="-25000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and a variety of hydrocarbons and </a:t>
            </a:r>
            <a:r>
              <a:rPr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nitriles.</a:t>
            </a:r>
            <a:endParaRPr kumimoji="1" lang="zh-CN" altLang="en-US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>
            <a:off x="2281084" y="3019233"/>
            <a:ext cx="3087329" cy="412955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8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59" y="365127"/>
            <a:ext cx="4255920" cy="820836"/>
          </a:xfrm>
        </p:spPr>
        <p:txBody>
          <a:bodyPr/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Cassini-Huygens</a:t>
            </a:r>
            <a:endParaRPr kumimoji="1" lang="zh-CN" alt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" y="1685122"/>
            <a:ext cx="4127529" cy="4769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01" y="951221"/>
            <a:ext cx="2494499" cy="22634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1469" y="1250876"/>
            <a:ext cx="334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Cassini Interplanetary Trajectory</a:t>
            </a:r>
            <a:endParaRPr kumimoji="1" lang="zh-CN" altLang="en-US" dirty="0">
              <a:solidFill>
                <a:srgbClr val="00B0F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86" y="3214689"/>
            <a:ext cx="4708814" cy="314166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27644" y="1620208"/>
            <a:ext cx="282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Entry, descent, and landing of Huygens (Jan. 14, 2005)</a:t>
            </a:r>
            <a:endParaRPr kumimoji="1" lang="zh-CN" altLang="en-US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58715"/>
            <a:ext cx="4140077" cy="4937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16" y="1258714"/>
            <a:ext cx="4401656" cy="468980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1468" y="416144"/>
            <a:ext cx="8580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The Atmospheric Structures of Titan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4521" y="452284"/>
            <a:ext cx="4130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Energy Crisis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215"/>
            <a:ext cx="9144000" cy="3743938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737419" y="3903407"/>
            <a:ext cx="8269953" cy="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737419" y="2315498"/>
            <a:ext cx="8269953" cy="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49950" y="593252"/>
            <a:ext cx="3763913" cy="64633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Temperature variability over the range of 112-175K among 32 flybys</a:t>
            </a:r>
            <a:endParaRPr kumimoji="1" lang="zh-CN" altLang="en-US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5908" y="1278404"/>
            <a:ext cx="446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Snowden, D.,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R.V.,et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al. 2013c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4520" y="4957733"/>
            <a:ext cx="885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☛For this energy crisis phenomenon, there are some scenarios to explain:</a:t>
            </a:r>
          </a:p>
          <a:p>
            <a:r>
              <a:rPr kumimoji="1" lang="en-US" altLang="zh-CN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Solar EUV radiation, charged particle precipitation, Joule Heating, HCN rotational line emission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1" lang="en-US" altLang="zh-CN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wave dissipation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4520" y="5845342"/>
            <a:ext cx="87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☛The </a:t>
            </a:r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energy crisis is known to be present in upper atmosphere of  four outer giant planets.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6" y="1422419"/>
            <a:ext cx="2421911" cy="21932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62" y="1450327"/>
            <a:ext cx="2507976" cy="21581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1" y="3608451"/>
            <a:ext cx="7623022" cy="251353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4977" y="380067"/>
            <a:ext cx="5861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latin typeface="Times New Roman" charset="0"/>
                <a:ea typeface="Times New Roman" charset="0"/>
                <a:cs typeface="Times New Roman" charset="0"/>
              </a:rPr>
              <a:t>Solar EUV Radiation</a:t>
            </a:r>
            <a:endParaRPr kumimoji="1" lang="zh-CN" alt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62981" y="6066883"/>
            <a:ext cx="421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de La 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Haye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, Waite, Johnson et al.2007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49093" y="4033318"/>
            <a:ext cx="854485" cy="225151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566230" y="4033318"/>
            <a:ext cx="854485" cy="225151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44775" y="1918690"/>
            <a:ext cx="1730478" cy="147732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dayside temperature was lower than the </a:t>
            </a:r>
            <a:r>
              <a:rPr kumimoji="1" lang="en-US" altLang="zh-CN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nightside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temperature!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6457950" y="3546385"/>
            <a:ext cx="463960" cy="3373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7610014" y="3546385"/>
            <a:ext cx="383458" cy="33735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24878" y="1006285"/>
            <a:ext cx="65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Three flybys: T</a:t>
            </a:r>
            <a:r>
              <a:rPr kumimoji="1" lang="en-US" altLang="zh-CN" baseline="-250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(Oct.26,2004), T</a:t>
            </a:r>
            <a:r>
              <a:rPr kumimoji="1" lang="en-US" altLang="zh-CN" baseline="-25000" dirty="0" smtClean="0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(Dec. 13,2004), T</a:t>
            </a:r>
            <a:r>
              <a:rPr kumimoji="1" lang="en-US" altLang="zh-CN" baseline="-25000" dirty="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(Apr. 16, 2005)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469" y="471947"/>
            <a:ext cx="878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Charged Particle Precipitation from Saturn’s Magnetosphere</a:t>
            </a:r>
            <a:endParaRPr kumimoji="1"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5" y="2385857"/>
            <a:ext cx="4479823" cy="3588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38" y="2385857"/>
            <a:ext cx="4566562" cy="33466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67829" y="59261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Snowden, </a:t>
            </a:r>
            <a:r>
              <a:rPr kumimoji="1" lang="en-US" altLang="zh-CN" dirty="0" err="1" smtClean="0"/>
              <a:t>Yelle</a:t>
            </a:r>
            <a:r>
              <a:rPr kumimoji="1" lang="en-US" altLang="zh-CN" dirty="0" smtClean="0"/>
              <a:t> et al. 2014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590084" y="2474348"/>
            <a:ext cx="1317727" cy="190196"/>
          </a:xfrm>
          <a:prstGeom prst="rect">
            <a:avLst/>
          </a:prstGeom>
          <a:noFill/>
          <a:ln w="25400" cap="rnd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67546" y="1135312"/>
            <a:ext cx="4845075" cy="107721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At the exobase(1400km),  the diurnally averaged temperature with and without </a:t>
            </a:r>
            <a:r>
              <a:rPr kumimoji="1" lang="en-US" altLang="zh-CN" sz="1600" dirty="0" err="1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magnetospheric</a:t>
            </a:r>
            <a:r>
              <a:rPr kumimoji="1" lang="en-US" altLang="zh-CN" sz="16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 heating is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141</a:t>
            </a:r>
            <a:r>
              <a:rPr kumimoji="1" lang="en-US" altLang="zh-CN" sz="16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147</a:t>
            </a:r>
            <a:r>
              <a:rPr kumimoji="1" lang="en-US" altLang="zh-CN" sz="16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 K, the average dayside temperature is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161 </a:t>
            </a:r>
            <a:r>
              <a:rPr kumimoji="1" lang="en-US" altLang="zh-CN" sz="16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168</a:t>
            </a:r>
            <a:r>
              <a:rPr kumimoji="1" lang="en-US" altLang="zh-CN" sz="16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 K.</a:t>
            </a:r>
            <a:endParaRPr kumimoji="1" lang="zh-CN" altLang="en-US" sz="16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 flipH="1" flipV="1">
            <a:off x="6705600" y="2045110"/>
            <a:ext cx="326307" cy="3407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21469" y="1315790"/>
            <a:ext cx="3873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It only results in a ~7K increase in temperature above 1000km altitude!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" y="127027"/>
            <a:ext cx="1461524" cy="2380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2019/5/27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4345857" cy="365125"/>
          </a:xfrm>
        </p:spPr>
        <p:txBody>
          <a:bodyPr/>
          <a:lstStyle/>
          <a:p>
            <a:r>
              <a:rPr kumimoji="1" lang="zh-CN" altLang="en-US" smtClean="0"/>
              <a:t>第十八届全国日地空间物理学研讨会 第四会场 行星物理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F148-E5B2-444A-8738-40CC90A347F4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7" y="62270"/>
            <a:ext cx="984045" cy="302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96" y="77073"/>
            <a:ext cx="231031" cy="2326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469" y="537592"/>
            <a:ext cx="887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Joule Heating and HCN </a:t>
            </a:r>
            <a:r>
              <a:rPr kumimoji="1"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kumimoji="1"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otational Line Emission  </a:t>
            </a:r>
            <a:endParaRPr kumimoji="1" lang="zh-CN" alt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299"/>
            <a:ext cx="4588592" cy="34205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92" y="2493846"/>
            <a:ext cx="4297824" cy="310526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2220" y="5849886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Snowden&amp;Yelle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et al. 2014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525011" y="5733787"/>
            <a:ext cx="332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Cui, Cao,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Lavvas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et al. 2016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227" y="1285596"/>
            <a:ext cx="46543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 Joule heating rate is less than 1 eV cm</a:t>
            </a:r>
            <a:r>
              <a:rPr kumimoji="1" lang="en-US" altLang="zh-CN" baseline="30000" dirty="0" smtClean="0">
                <a:latin typeface="Times New Roman" charset="0"/>
                <a:ea typeface="Times New Roman" charset="0"/>
                <a:cs typeface="Times New Roman" charset="0"/>
              </a:rPr>
              <a:t>-3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s</a:t>
            </a:r>
            <a:r>
              <a:rPr kumimoji="1" lang="en-US" altLang="zh-CN" baseline="30000" dirty="0" smtClean="0"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at all altitudes, and is insufficient to account for the observed temperature variability!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H="1" flipV="1">
            <a:off x="2438400" y="2295477"/>
            <a:ext cx="247650" cy="2851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88987" y="1168739"/>
            <a:ext cx="41183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It indicate that a decrease in HCN volume mixing ratio about twice leads to an increase in temperature from 145 to 165 K above 1200km.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 flipV="1">
            <a:off x="6174658" y="2208926"/>
            <a:ext cx="648929" cy="284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2241</TotalTime>
  <Words>2463</Words>
  <Application>Microsoft Macintosh PowerPoint</Application>
  <PresentationFormat>全屏显示(4:3)</PresentationFormat>
  <Paragraphs>265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Cambria Math</vt:lpstr>
      <vt:lpstr>DengXian</vt:lpstr>
      <vt:lpstr>Mangal</vt:lpstr>
      <vt:lpstr>Times New Roman</vt:lpstr>
      <vt:lpstr>Wingdings</vt:lpstr>
      <vt:lpstr>宋体</vt:lpstr>
      <vt:lpstr>Arial</vt:lpstr>
      <vt:lpstr>Office 主题</vt:lpstr>
      <vt:lpstr>PowerPoint 演示文稿</vt:lpstr>
      <vt:lpstr>PowerPoint 演示文稿</vt:lpstr>
      <vt:lpstr>Saturnian System</vt:lpstr>
      <vt:lpstr>Cassini-Huygens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99</cp:revision>
  <cp:lastPrinted>2019-05-25T14:05:44Z</cp:lastPrinted>
  <dcterms:created xsi:type="dcterms:W3CDTF">2019-05-22T09:02:23Z</dcterms:created>
  <dcterms:modified xsi:type="dcterms:W3CDTF">2019-05-25T14:05:47Z</dcterms:modified>
</cp:coreProperties>
</file>